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859" r:id="rId2"/>
    <p:sldId id="1245" r:id="rId3"/>
    <p:sldId id="1292" r:id="rId4"/>
    <p:sldId id="1293" r:id="rId5"/>
    <p:sldId id="1294" r:id="rId6"/>
    <p:sldId id="1291" r:id="rId7"/>
    <p:sldId id="1268" r:id="rId8"/>
    <p:sldId id="1297" r:id="rId9"/>
    <p:sldId id="1314" r:id="rId10"/>
    <p:sldId id="1299" r:id="rId11"/>
    <p:sldId id="1300" r:id="rId12"/>
    <p:sldId id="1270" r:id="rId13"/>
    <p:sldId id="1269" r:id="rId14"/>
    <p:sldId id="1286" r:id="rId15"/>
    <p:sldId id="1288" r:id="rId16"/>
    <p:sldId id="1304" r:id="rId17"/>
    <p:sldId id="1287" r:id="rId18"/>
    <p:sldId id="1302" r:id="rId19"/>
    <p:sldId id="1306" r:id="rId20"/>
    <p:sldId id="1307" r:id="rId21"/>
    <p:sldId id="1303" r:id="rId22"/>
    <p:sldId id="1308" r:id="rId23"/>
    <p:sldId id="1309" r:id="rId24"/>
    <p:sldId id="1311" r:id="rId25"/>
    <p:sldId id="1312" r:id="rId26"/>
    <p:sldId id="1310" r:id="rId27"/>
    <p:sldId id="1313" r:id="rId2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412776"/>
            <a:ext cx="11523345" cy="355481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重难题型答题技</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巧</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48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非选</a:t>
            </a:r>
            <a:r>
              <a:rPr lang="zh-CN" altLang="en-US"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择</a:t>
            </a:r>
            <a:r>
              <a:rPr lang="zh-CN" altLang="en-US" sz="48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题</a:t>
            </a:r>
            <a:endParaRPr lang="en-US" altLang="zh-CN" sz="48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五、开放类</a:t>
            </a:r>
            <a:endPar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18983"/>
            <a:ext cx="11485848" cy="4454233"/>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展板三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稳健前行的时代少年</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盐城市</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学校学生健康公约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青春时光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我们每一天都站在新的起跑线上。脚下有力、眼里有光、身心和谐方能稳健前行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书写人生幸福篇章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做健康少年。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示例</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要合理膳食</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养成健康的饮食习惯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※_______________________________________</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）学生会面向全校学生征集公约内容，请分享你的有效方法。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bwMode="auto">
          <a:xfrm>
            <a:off x="334566" y="1513631"/>
            <a:ext cx="11521280" cy="3384376"/>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2"/>
          <p:cNvSpPr txBox="1">
            <a:spLocks/>
          </p:cNvSpPr>
          <p:nvPr/>
        </p:nvSpPr>
        <p:spPr bwMode="auto">
          <a:xfrm>
            <a:off x="360854" y="5384067"/>
            <a:ext cx="11485848" cy="53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2700655" algn="l"/>
                <a:tab pos="5581015" algn="l"/>
                <a:tab pos="8461375" algn="l"/>
              </a:tabLst>
            </a:pPr>
            <a:r>
              <a:rPr lang="zh-CN" altLang="zh-CN" sz="2200"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spc="-6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考查向全校学生征集公约的有效方法，属于开放性试题，答案符合题意、言之有理即可。</a:t>
            </a:r>
            <a:endParaRPr lang="zh-CN" altLang="zh-CN" sz="2200" spc="-6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829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360854" y="234888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参考答案</a:t>
            </a: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一方面，线上开设征集平台（</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如学校公众号、班级群</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），鼓励同学们积极投稿；另一方面，线下通过主题班会、小组讨论等形式汇总各方建议。最后，由学生会成立编辑小组，汇总、提炼并公开征求意见，形成更具代表性的公约内容。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979233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3提分优练DF.eps" descr="id:2147498235;FounderCES"/>
          <p:cNvPicPr/>
          <p:nvPr/>
        </p:nvPicPr>
        <p:blipFill>
          <a:blip r:embed="rId2"/>
          <a:stretch>
            <a:fillRect/>
          </a:stretch>
        </p:blipFill>
        <p:spPr>
          <a:xfrm>
            <a:off x="1927384" y="888468"/>
            <a:ext cx="8335645" cy="391795"/>
          </a:xfrm>
          <a:prstGeom prst="rect">
            <a:avLst/>
          </a:prstGeom>
        </p:spPr>
      </p:pic>
      <p:sp>
        <p:nvSpPr>
          <p:cNvPr id="3" name="内容占位符 2"/>
          <p:cNvSpPr>
            <a:spLocks noGrp="1"/>
          </p:cNvSpPr>
          <p:nvPr>
            <p:ph idx="1"/>
          </p:nvPr>
        </p:nvSpPr>
        <p:spPr>
          <a:xfrm>
            <a:off x="360854" y="1340768"/>
            <a:ext cx="11485848" cy="2238241"/>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年是常州市举办青少年模拟政协活动十周年。某校九年级（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）班开展了模拟政协的项目化学习活动。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选题过程</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同学们经历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分组选题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初步调查</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展示答辩</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协商推选</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经过全班投票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见下表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确立了以</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人工智能助力教育</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为班级的研究主题。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668967819"/>
              </p:ext>
            </p:extLst>
          </p:nvPr>
        </p:nvGraphicFramePr>
        <p:xfrm>
          <a:off x="3790950" y="3579009"/>
          <a:ext cx="4608512" cy="2743200"/>
        </p:xfrm>
        <a:graphic>
          <a:graphicData uri="http://schemas.openxmlformats.org/drawingml/2006/table">
            <a:tbl>
              <a:tblPr firstRow="1" firstCol="1" bandRow="1"/>
              <a:tblGrid>
                <a:gridCol w="3456384">
                  <a:extLst>
                    <a:ext uri="{9D8B030D-6E8A-4147-A177-3AD203B41FA5}">
                      <a16:colId xmlns:a16="http://schemas.microsoft.com/office/drawing/2014/main" val="578136929"/>
                    </a:ext>
                  </a:extLst>
                </a:gridCol>
                <a:gridCol w="1152128">
                  <a:extLst>
                    <a:ext uri="{9D8B030D-6E8A-4147-A177-3AD203B41FA5}">
                      <a16:colId xmlns:a16="http://schemas.microsoft.com/office/drawing/2014/main" val="2031153063"/>
                    </a:ext>
                  </a:extLst>
                </a:gridCol>
              </a:tblGrid>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选题方向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票数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2237422"/>
                  </a:ext>
                </a:extLst>
              </a:tr>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垃圾分类回收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9035567"/>
                  </a:ext>
                </a:extLst>
              </a:tr>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食品安全问题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1881094"/>
                  </a:ext>
                </a:extLst>
              </a:tr>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人工智能助力教育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91682970"/>
                  </a:ext>
                </a:extLst>
              </a:tr>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安全上网防诈骗</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0844432"/>
                  </a:ext>
                </a:extLst>
              </a:tr>
            </a:tbl>
          </a:graphicData>
        </a:graphic>
      </p:graphicFrame>
    </p:spTree>
    <p:extLst>
      <p:ext uri="{BB962C8B-B14F-4D97-AF65-F5344CB8AC3E}">
        <p14:creationId xmlns:p14="http://schemas.microsoft.com/office/powerpoint/2010/main" val="24265576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14204"/>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）请运用所学知识阐述该选题过程的价值。</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5368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该选题过程有助于自主建设、自我管理班集体，培养学生的</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自治</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精神，让学生做集体的主人；有利于学生感受到有事好商量、众人的事情由众人商量是人民民主的真谛；有利于学生增强民主意识，行使民主权利，有序参与公共生活。　　</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125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41374"/>
          </a:xfrm>
        </p:spPr>
        <p:txBody>
          <a:bodyPr/>
          <a:lstStyle/>
          <a:p>
            <a:pPr hangingPunct="0">
              <a:lnSpc>
                <a:spcPct val="130000"/>
              </a:lnSpc>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调查研究</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围绕主题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应该如何开展调查研究呢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同学们对此进行了讨论。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小丽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我们可以开展查阅资料、问卷、访谈、实验、考察等调查研究。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小州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人工智能创新了调研方式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可以直接生成调查报告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就不需要再进行访谈、实验、考察等调查研究了。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）请运用所学知识评析小州同学的观点。</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212976"/>
            <a:ext cx="11485848" cy="280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小州同学的观点是片面的。</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人工智能创新了调研方式，具有拓展学习资料、提高学习效率等优点，可以为调研提供帮助。但是人工智能生成的资料可能存在偏差和错误，需要我们具备独立思考的能力和批判精神加以识别和利用。</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直接使用人工智能生成的调研报告是不诚信的表现。人工智能可以帮助我们学习新知识，但我们仍要积极参加调查研究、科学实验等各类社会实践活动，在实践中学习，培养研究能力，提升自身素质。因此，我们既要利用人工智能辅助学习，也要开展调研实践活动。</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6495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91581"/>
            <a:ext cx="11485848" cy="576248"/>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模拟提案</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经过调查研究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同学们搜集到的部分资料如下所示</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jsczzz05a.jpg" descr="id:2147498522;FounderCES"/>
          <p:cNvPicPr/>
          <p:nvPr/>
        </p:nvPicPr>
        <p:blipFill>
          <a:blip r:embed="rId2"/>
          <a:stretch>
            <a:fillRect/>
          </a:stretch>
        </p:blipFill>
        <p:spPr>
          <a:xfrm>
            <a:off x="3163043" y="2158237"/>
            <a:ext cx="5864327" cy="2998955"/>
          </a:xfrm>
          <a:prstGeom prst="rect">
            <a:avLst/>
          </a:prstGeom>
        </p:spPr>
      </p:pic>
    </p:spTree>
    <p:extLst>
      <p:ext uri="{BB962C8B-B14F-4D97-AF65-F5344CB8AC3E}">
        <p14:creationId xmlns:p14="http://schemas.microsoft.com/office/powerpoint/2010/main" val="24455621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lgn="l"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）结合材料和所学知识，请你撰写模拟政协提案的提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纲</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于人工智能助力教育的提案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提案者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案由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提出此份提案的理由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具体建议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34566" y="1340768"/>
            <a:ext cx="11521280" cy="5112568"/>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19418841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2981"/>
            <a:ext cx="11485848" cy="3900235"/>
          </a:xfrm>
        </p:spPr>
        <p:txBody>
          <a:bodyPr/>
          <a:lstStyle/>
          <a:p>
            <a:pPr algn="dist"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本题以模拟政协的项目化学习活动为载体，考查全过程民主、在实践中学习等知识，培养学生运用所学知识分析、解决问题的能力和实践能力，增强政治认同、塑造健全人格。第（</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）问是意义类试题，需要运用全过程人民民主的知识，从知识、情感、能力等角度作答。第（</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）问属于观点辨析题，先根据所学知识判断观点片面，然后从人工智能的利与弊及实践的重要性等角度按观点辨析题的思路答题即可。第（</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）问考查撰写模拟政协提案的提纲，是开放性主观题，答案言之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理</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88943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3373"/>
            <a:ext cx="11485848" cy="5779224"/>
          </a:xfrm>
        </p:spPr>
        <p:txBody>
          <a:bodyPr/>
          <a:lstStyle/>
          <a:p>
            <a:pPr hangingPunct="0">
              <a:lnSpc>
                <a:spcPct val="135000"/>
              </a:lnSpc>
              <a:spcAft>
                <a:spcPts val="0"/>
              </a:spcAft>
            </a:pP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案由：人工智能助力教育意义重大，有利于提升学生的人工智能素养和创新能力，为建成教育强国提供科技和人才支撑。但人工智能助力教育还面临诸多挑战，需要社会各界协同解决。</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方案：</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人民代表大会：制定相关的法律法规，为人工智能助力教育提供立法依据等。</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人民政协：参与相关立法建议、监督人工智能助力教育情况，为人工智能助力教育建言献策等。</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政府：坚持依法行政，制订相关政策，加大投入与保障，落实相关工作等。</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学校：建设支持人工智能的各类课程，营造良好环境等。</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教师：利用人工智能辅助教育教学，提升学生的数据安全意识等。</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学生：学会批判地使用人工智能，不滥用人工智能来完成作业，诚实守信，遵纪守法，防范过度依赖人工智能等。</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家长：合理利用人工智能支持家庭教育，防范过度依赖技术而忽略孩子的身心健康等。</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其他主体：提供人工智能支持教育的应用产品，避免违法、违规、违背伦理等。</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111319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一个节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践行动</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年春晚落幕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无锡成为国内外游客的旅行首选地之一。据统计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年春节假期的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无锡共接待游客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556.32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万人次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较</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年同期增长</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。春晚成为无锡城市形象传播的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超级窗口</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无锡将继续将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留量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推动文旅产业高质量发展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让世界看见一个更加立体、多元、活力满满的无锡。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为响应无锡将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留量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的号召，中学生也要为家乡的文化旅游发展行动起来。请你完善下面的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守护无锡文旅品牌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中学生行动方案，任选两类行动，写出具体行动内容。</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08759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题型剖析.eps" descr="id:2147498206;FounderCES"/>
          <p:cNvPicPr/>
          <p:nvPr/>
        </p:nvPicPr>
        <p:blipFill>
          <a:blip r:embed="rId2"/>
          <a:stretch>
            <a:fillRect/>
          </a:stretch>
        </p:blipFill>
        <p:spPr>
          <a:xfrm>
            <a:off x="550590" y="908720"/>
            <a:ext cx="1562100" cy="344170"/>
          </a:xfrm>
          <a:prstGeom prst="rect">
            <a:avLst/>
          </a:prstGeom>
        </p:spPr>
      </p:pic>
      <p:sp>
        <p:nvSpPr>
          <p:cNvPr id="4" name="内容占位符 3"/>
          <p:cNvSpPr>
            <a:spLocks noGrp="1"/>
          </p:cNvSpPr>
          <p:nvPr>
            <p:ph idx="1"/>
          </p:nvPr>
        </p:nvSpPr>
        <p:spPr>
          <a:xfrm>
            <a:off x="360854" y="1270501"/>
            <a:ext cx="11485848" cy="5202130"/>
          </a:xfrm>
        </p:spPr>
        <p:txBody>
          <a:bodyPr/>
          <a:lstStyle/>
          <a:p>
            <a:pPr indent="609600"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开放类试题形式多变，一般没有固定的模式，答案也不局限于单一标准，条理清晰、表述准确，言之有理即可。常见类型有以下几种：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建议书类（</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倡议书、班级公约等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一般要求对已有的倡议书或建议书进行补充，如针对问题给出具体可行的做法等。作答时需要注意倡议书的主体，可从思想、行动等层面出发，如树立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意识、学习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知识等。如未限定主体，则须多角度出发，充分考虑不同主体的做法，如个人、社会、国家等。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提纲类（</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演讲提纲、宣讲提纲等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一般要求罗列演讲稿、宣讲稿的几个关键要点，强调围绕相关主题，多角度阐述，注重各要点的层次结构，还要注意演讲或宣讲的对象。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05266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extLst>
              <p:ext uri="{D42A27DB-BD31-4B8C-83A1-F6EECF244321}">
                <p14:modId xmlns:p14="http://schemas.microsoft.com/office/powerpoint/2010/main" val="230912511"/>
              </p:ext>
            </p:extLst>
          </p:nvPr>
        </p:nvGraphicFramePr>
        <p:xfrm>
          <a:off x="406576" y="1173453"/>
          <a:ext cx="11377263" cy="4389120"/>
        </p:xfrm>
        <a:graphic>
          <a:graphicData uri="http://schemas.openxmlformats.org/drawingml/2006/table">
            <a:tbl>
              <a:tblPr firstRow="1" firstCol="1" bandRow="1"/>
              <a:tblGrid>
                <a:gridCol w="2016222">
                  <a:extLst>
                    <a:ext uri="{9D8B030D-6E8A-4147-A177-3AD203B41FA5}">
                      <a16:colId xmlns:a16="http://schemas.microsoft.com/office/drawing/2014/main" val="3877141568"/>
                    </a:ext>
                  </a:extLst>
                </a:gridCol>
                <a:gridCol w="3672408">
                  <a:extLst>
                    <a:ext uri="{9D8B030D-6E8A-4147-A177-3AD203B41FA5}">
                      <a16:colId xmlns:a16="http://schemas.microsoft.com/office/drawing/2014/main" val="42080504"/>
                    </a:ext>
                  </a:extLst>
                </a:gridCol>
                <a:gridCol w="5688633">
                  <a:extLst>
                    <a:ext uri="{9D8B030D-6E8A-4147-A177-3AD203B41FA5}">
                      <a16:colId xmlns:a16="http://schemas.microsoft.com/office/drawing/2014/main" val="1620265032"/>
                    </a:ext>
                  </a:extLst>
                </a:gridCol>
              </a:tblGrid>
              <a:tr h="266901">
                <a:tc gridSpan="3">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黑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守护无锡文旅品牌</a:t>
                      </a:r>
                      <a:r>
                        <a:rPr lang="en-US" sz="2400">
                          <a:solidFill>
                            <a:srgbClr val="000000"/>
                          </a:solidFill>
                          <a:effectLst/>
                          <a:latin typeface="黑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中学生行动方案</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301080723"/>
                  </a:ext>
                </a:extLst>
              </a:tr>
              <a:tr h="266901">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行</a:t>
                      </a: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动目</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通过实际行动</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宣传和守护无锡文旅品牌形象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323" marR="9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015972184"/>
                  </a:ext>
                </a:extLst>
              </a:tr>
              <a:tr h="1345785">
                <a:tc rowSpan="4">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行动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文化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学习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例如</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开展无锡文化知识竞赛</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了解无锡历史文化、名胜古迹、民俗风情</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参与惠山泥人、无锡精微绣等非遗体验活动等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323" marR="9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5789076"/>
                  </a:ext>
                </a:extLst>
              </a:tr>
              <a:tr h="266901">
                <a:tc vMerge="1">
                  <a:txBody>
                    <a:bodyPr/>
                    <a:lstStyle/>
                    <a:p>
                      <a:endParaRPr lang="zh-CN" altLang="en-US"/>
                    </a:p>
                  </a:txBody>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宣传推广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323" marR="9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1782638"/>
                  </a:ext>
                </a:extLst>
              </a:tr>
              <a:tr h="266901">
                <a:tc vMerge="1">
                  <a:txBody>
                    <a:bodyPr/>
                    <a:lstStyle/>
                    <a:p>
                      <a:endParaRPr lang="zh-CN" altLang="en-US"/>
                    </a:p>
                  </a:txBody>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志愿服务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323" marR="9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5036929"/>
                  </a:ext>
                </a:extLst>
              </a:tr>
              <a:tr h="266901">
                <a:tc vMerge="1">
                  <a:txBody>
                    <a:bodyPr/>
                    <a:lstStyle/>
                    <a:p>
                      <a:endParaRPr lang="zh-CN" altLang="en-US"/>
                    </a:p>
                  </a:txBody>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文明引导</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323" marR="9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57100022"/>
                  </a:ext>
                </a:extLst>
              </a:tr>
            </a:tbl>
          </a:graphicData>
        </a:graphic>
      </p:graphicFrame>
    </p:spTree>
    <p:extLst>
      <p:ext uri="{BB962C8B-B14F-4D97-AF65-F5344CB8AC3E}">
        <p14:creationId xmlns:p14="http://schemas.microsoft.com/office/powerpoint/2010/main" val="23610015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2364953"/>
            <a:ext cx="11485848" cy="2792239"/>
          </a:xfrm>
        </p:spPr>
        <p:txBody>
          <a:bodyPr/>
          <a:lstStyle/>
          <a:p>
            <a:pPr hangingPunct="0">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制作无锡文旅手抄报、短视频，或开发具有无锡特色的文化纪念品，在校内校外宣传，分享无锡的水乡文化、工业遗产故事等。</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参与景区清洁、游客咨询等志愿服务活动，参与太湖环保志愿活动，保护旅游资源。</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从自己做起，自觉遵守旅游规则；服务社会，维护旅游秩序，发现游客有不文明行为或商家有不诚信行为的情况，及时劝阻或向有关部门反映。（</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言之有理即可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126876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本题要求完善</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守护无锡文旅品牌</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中学生行动方案，属于开放性试题，围绕</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行动内容</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言之有理即可。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09514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70646"/>
          </a:xfrm>
        </p:spPr>
        <p:txBody>
          <a:bodyPr/>
          <a:lstStyle/>
          <a:p>
            <a:pPr hangingPunct="0">
              <a:spcAft>
                <a:spcPts val="0"/>
              </a:spcAft>
              <a:tabLst>
                <a:tab pos="2700655" algn="l"/>
                <a:tab pos="5581015" algn="l"/>
                <a:tab pos="846137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2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河北中考</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）某中学采用</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线下＋线上</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的方式开展乡村研学旅行活动，鼓励学生在体验中发现问题、解决问题，做到</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途长知识，</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中悟成长。</a:t>
            </a:r>
          </a:p>
          <a:p>
            <a:pPr hangingPunct="0">
              <a:spcAft>
                <a:spcPts val="0"/>
              </a:spcAft>
              <a:tabLst>
                <a:tab pos="2700655" algn="l"/>
                <a:tab pos="5581015" algn="l"/>
                <a:tab pos="8461375" algn="l"/>
              </a:tabLst>
            </a:pPr>
            <a:r>
              <a:rPr lang="zh-CN"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线下体验</a:t>
            </a:r>
            <a:r>
              <a:rPr lang="zh-CN"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师生来到河北省邢台市前南峪村。在参观、走访过程中</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了解到以下情况。</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这里曾是中国人民抗日军政大学</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简称</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抗大</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校部所在地。抗战时期</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大批军政干部从这里走出</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留下了</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艰苦奋斗</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英勇牺牲</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的抗大精神。如今</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前南峪村建有抗大纪念碑和抗大陈列馆。</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前南峪村曾是一个穷山村。在村党支部的带领下</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一代又一代前南峪人发扬抗大精神</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治理荒山</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把以前的荒山秃岭打造成</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太行山最绿的地方</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。如今</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前南峪村林木覆盖率达</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以上</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栽植的各类果树达</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32.6</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万株。全村有</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的家庭从事农家乐、生态采摘等特色产业</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村民的生活越来越富裕</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392479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在体验过程中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同学们提出了以下的问题和建议</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）你如何回答小敏的问题</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350169940"/>
              </p:ext>
            </p:extLst>
          </p:nvPr>
        </p:nvGraphicFramePr>
        <p:xfrm>
          <a:off x="406575" y="1378272"/>
          <a:ext cx="11377264" cy="1645920"/>
        </p:xfrm>
        <a:graphic>
          <a:graphicData uri="http://schemas.openxmlformats.org/drawingml/2006/table">
            <a:tbl>
              <a:tblPr firstRow="1" firstCol="1" bandRow="1"/>
              <a:tblGrid>
                <a:gridCol w="734971">
                  <a:extLst>
                    <a:ext uri="{9D8B030D-6E8A-4147-A177-3AD203B41FA5}">
                      <a16:colId xmlns:a16="http://schemas.microsoft.com/office/drawing/2014/main" val="2482317238"/>
                    </a:ext>
                  </a:extLst>
                </a:gridCol>
                <a:gridCol w="10642293">
                  <a:extLst>
                    <a:ext uri="{9D8B030D-6E8A-4147-A177-3AD203B41FA5}">
                      <a16:colId xmlns:a16="http://schemas.microsoft.com/office/drawing/2014/main" val="1405607799"/>
                    </a:ext>
                  </a:extLst>
                </a:gridCol>
              </a:tblGrid>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小敏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探究前南峪村变富的原因非常有意义</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我们能分析概括出哪些原因呢</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4111610"/>
                  </a:ext>
                </a:extLst>
              </a:tr>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小胜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为利用好当地的红色资源和绿色资源</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更好地发挥乡村研学旅行的育人作用</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我建议设计形式多样的实践活动</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如参观抗大陈列馆、聆听红色故事等。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4783500"/>
                  </a:ext>
                </a:extLst>
              </a:tr>
            </a:tbl>
          </a:graphicData>
        </a:graphic>
      </p:graphicFrame>
      <p:sp>
        <p:nvSpPr>
          <p:cNvPr id="5" name="内容占位符 1"/>
          <p:cNvSpPr txBox="1">
            <a:spLocks/>
          </p:cNvSpPr>
          <p:nvPr/>
        </p:nvSpPr>
        <p:spPr bwMode="auto">
          <a:xfrm>
            <a:off x="360854" y="35010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坚持党的领导；传承红色基因，艰苦奋斗；改善生态环境，追求人与自然和谐共生；发展旅游产业和绿色产业；等等。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59192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26240"/>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）根据材料，按照小胜的建议，请你再设计两个具体的实践活动。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3707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在抗大纪念碑前举行主题演讲，做抗大精神的传承者；走访农户，了解农村家庭生活的变化；到采摘园劳动，体会劳动的价值。</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44859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6666"/>
            <a:ext cx="11485848" cy="5170646"/>
          </a:xfrm>
        </p:spPr>
        <p:txBody>
          <a:bodyPr/>
          <a:lstStyle/>
          <a:p>
            <a:pPr hangingPunct="0">
              <a:spcAft>
                <a:spcPts val="0"/>
              </a:spcAft>
              <a:tabLst>
                <a:tab pos="2700655" algn="l"/>
                <a:tab pos="5581015" algn="l"/>
                <a:tab pos="8461375" algn="l"/>
              </a:tabLst>
            </a:pPr>
            <a:r>
              <a:rPr lang="zh-CN" altLang="zh-CN" sz="22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线上推介</a:t>
            </a:r>
            <a:r>
              <a:rPr lang="zh-CN"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为给今后乡村研学旅行推介目的地</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同学们上网搜集到以下两个村的资料</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endParaRPr lang="en-US" alt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endParaRPr lang="en-US"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endParaRPr lang="en-US" alt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endParaRPr lang="en-US"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endParaRPr lang="en-US" alt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endParaRPr lang="en-US"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endParaRPr lang="en-US" alt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）你会推介哪个村作为研学旅行目的地？请写一篇推介稿。（</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要求</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突出特色和教育意义</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字左右</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952766343"/>
              </p:ext>
            </p:extLst>
          </p:nvPr>
        </p:nvGraphicFramePr>
        <p:xfrm>
          <a:off x="406574" y="1661314"/>
          <a:ext cx="11377264" cy="3520440"/>
        </p:xfrm>
        <a:graphic>
          <a:graphicData uri="http://schemas.openxmlformats.org/drawingml/2006/table">
            <a:tbl>
              <a:tblPr firstRow="1" firstCol="1" bandRow="1"/>
              <a:tblGrid>
                <a:gridCol w="1226469">
                  <a:extLst>
                    <a:ext uri="{9D8B030D-6E8A-4147-A177-3AD203B41FA5}">
                      <a16:colId xmlns:a16="http://schemas.microsoft.com/office/drawing/2014/main" val="3831060731"/>
                    </a:ext>
                  </a:extLst>
                </a:gridCol>
                <a:gridCol w="10150795">
                  <a:extLst>
                    <a:ext uri="{9D8B030D-6E8A-4147-A177-3AD203B41FA5}">
                      <a16:colId xmlns:a16="http://schemas.microsoft.com/office/drawing/2014/main" val="3743279271"/>
                    </a:ext>
                  </a:extLst>
                </a:gridCol>
              </a:tblGrid>
              <a:tr h="331252">
                <a:tc>
                  <a:txBody>
                    <a:bodyPr/>
                    <a:lstStyle/>
                    <a:p>
                      <a:pPr algn="ctr"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乡村名</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概</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述</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3015340"/>
                  </a:ext>
                </a:extLst>
              </a:tr>
              <a:tr h="1324917">
                <a:tc>
                  <a:txBody>
                    <a:bodyPr/>
                    <a:lstStyle/>
                    <a:p>
                      <a:pPr algn="just"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湖北秭归</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县香溪村</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香溪村是一座始建于明清时期的传统村落。这里不仅保存有多处传统民居</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还完好地保留了典型的屈原故里端午习俗。每年端午</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当地都会通过龙舟披红、粽子寄情等习俗纪念屈原这位伟大的爱国诗人。</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8816394"/>
                  </a:ext>
                </a:extLst>
              </a:tr>
              <a:tr h="1324917">
                <a:tc>
                  <a:txBody>
                    <a:bodyPr/>
                    <a:lstStyle/>
                    <a:p>
                      <a:pPr algn="just"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安徽凤阳</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县小岗村</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1978</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小岗村</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户农民实行</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大包干</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揭开了中国农村改革的序幕。大包干纪念馆中的历史文物</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向国内外游客讲述着中国农村改革的历程</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以及改革开放以来中国社会发生的巨变。</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790145"/>
                  </a:ext>
                </a:extLst>
              </a:tr>
            </a:tbl>
          </a:graphicData>
        </a:graphic>
      </p:graphicFrame>
    </p:spTree>
    <p:extLst>
      <p:ext uri="{BB962C8B-B14F-4D97-AF65-F5344CB8AC3E}">
        <p14:creationId xmlns:p14="http://schemas.microsoft.com/office/powerpoint/2010/main" val="32137223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41050"/>
            <a:ext cx="11485848" cy="5008230"/>
          </a:xfrm>
        </p:spPr>
        <p:txBody>
          <a:body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本题考查党的领导、绿色富民、文化、改革开放。第（</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是原因类试题。结合教材知识和材料分析可知，前南峪村在村党支部的带领下，一代代人艰苦奋斗，将荒山秃岭变成了环境好、村民富的富裕村，体现了党的正确领导、人民艰苦奋斗、坚持人与自然和谐共生和绿色富民。第（</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）问考查设计实践活动，可以围绕</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红色资源</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抗大历史</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绿色资源</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生态建设</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）进行设计。红色资源：开展抗大精神主题演讲、走访老党员、聆听抗战故事等；绿色资源：参与果树种植劳动、调研生态产业对村民生活的影响等。第（</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）问考查写推介稿，推介香溪村，可以从中华文化、文化自信、民族精神等角度组织答案；推介小岗村，可以从改革开放、我国的发展成就等角度组织答案。</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481563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algn="dist" hangingPunct="0">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示例一；推介香溪村。香溪村保存有传统民居和典型的屈原故里端午习俗。在这里，我们可以感受中华文化的源远流长、博大精深，坚定文化自信，培养</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爱</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国</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情</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感。</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示例二：推介小岗村。小岗村是中国农村改革的主要发源地。在这里，我们可以感受中国农民的伟大创造，体会改革开放是强国之路，增强道路自信。</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472568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334281"/>
          </a:xfrm>
        </p:spPr>
        <p:txBody>
          <a:bodyPr/>
          <a:lstStyle/>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活动设计</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）确定活动主题</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活动主题相当于文章标题，如</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坚持改革开放</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建设美丽中国</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）设计活动形式</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常见活动形式：主题班会、演讲、调查、辩论会、征文比赛、编手抄报、出板报、情景剧表演、课外实践活动（</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参观访问、慰问活动、义务劳动、志愿者活动等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）明确活动目的</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是从活动内容的角度思考，如关于法治的活动，就联系关于法治的知识；关于环保活动，就联系关于环保的知识。二是从活动形式的角度思考，不同的活动也有不同的目的，如演讲比赛的目的包括锻炼语言表达能力，出板报的目的包括锻炼版面设计能力。</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84469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328965"/>
            <a:ext cx="11485848" cy="3900235"/>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）理清活动步骤（</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活动准备：开展活动前要准备什么：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的活动方案。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搜集关于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的资料。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制作关于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的课件（</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写好关于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的稿子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如果是比赛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）制定比赛规则，聘请评委等。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活动过程：先做什么及怎么做、再做什么及怎么做、接着做什么及怎么做、最后做什么及怎么做。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活动总结：有哪些收获（</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即活动的意义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），存在什么问题和不足。</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80152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18983"/>
            <a:ext cx="11485848" cy="4454233"/>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）强调注意事项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会要求回答开展活动时应注意哪些事项。一般这样回答：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活动开展前要注意做什么，如：进行活动宣传，确定活动场地，准备活动设备和道具等。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活动过程中要注意做什么，如：遵守活动规则，文明有礼，尊重他人，维护安全等。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活动结束后要注意做什么，如：打扫场地卫生，归还活动设备和道具，进行总结反思等。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）做好活动总结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总结活动的收获（</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也就是回答活动的意义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反思活动存在的问题和不足，说明今后应该怎样做。（</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需根据题中的信息回答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874466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典例精析.eps" descr="id:2147498228;FounderCES"/>
          <p:cNvPicPr/>
          <p:nvPr/>
        </p:nvPicPr>
        <p:blipFill>
          <a:blip r:embed="rId2"/>
          <a:stretch>
            <a:fillRect/>
          </a:stretch>
        </p:blipFill>
        <p:spPr>
          <a:xfrm>
            <a:off x="478582" y="822598"/>
            <a:ext cx="1670050" cy="367665"/>
          </a:xfrm>
          <a:prstGeom prst="rect">
            <a:avLst/>
          </a:prstGeom>
        </p:spPr>
      </p:pic>
      <p:sp>
        <p:nvSpPr>
          <p:cNvPr id="4" name="内容占位符 3"/>
          <p:cNvSpPr>
            <a:spLocks noGrp="1"/>
          </p:cNvSpPr>
          <p:nvPr>
            <p:ph idx="1"/>
          </p:nvPr>
        </p:nvSpPr>
        <p:spPr>
          <a:xfrm>
            <a:off x="360854" y="1270501"/>
            <a:ext cx="11485848" cy="2238241"/>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盐城中考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年是我国提出健康中国建设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周年。某校学生会开展项目式活动，以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健康中国 稳稳的幸福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为主题制作宣传展板，请你参与其中并完成任务。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展板一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稳步上扬的生命曲线</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5jsyczz05a.jpg" descr="id:2147498492;FounderCES"/>
          <p:cNvPicPr/>
          <p:nvPr/>
        </p:nvPicPr>
        <p:blipFill>
          <a:blip r:embed="rId3"/>
          <a:stretch>
            <a:fillRect/>
          </a:stretch>
        </p:blipFill>
        <p:spPr>
          <a:xfrm>
            <a:off x="384242" y="3508742"/>
            <a:ext cx="4376420" cy="2790190"/>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353382669"/>
              </p:ext>
            </p:extLst>
          </p:nvPr>
        </p:nvGraphicFramePr>
        <p:xfrm>
          <a:off x="5303118" y="3120855"/>
          <a:ext cx="6786182" cy="3291840"/>
        </p:xfrm>
        <a:graphic>
          <a:graphicData uri="http://schemas.openxmlformats.org/drawingml/2006/table">
            <a:tbl>
              <a:tblPr firstRow="1" firstCol="1" bandRow="1"/>
              <a:tblGrid>
                <a:gridCol w="4985982">
                  <a:extLst>
                    <a:ext uri="{9D8B030D-6E8A-4147-A177-3AD203B41FA5}">
                      <a16:colId xmlns:a16="http://schemas.microsoft.com/office/drawing/2014/main" val="3812484209"/>
                    </a:ext>
                  </a:extLst>
                </a:gridCol>
                <a:gridCol w="1800200">
                  <a:extLst>
                    <a:ext uri="{9D8B030D-6E8A-4147-A177-3AD203B41FA5}">
                      <a16:colId xmlns:a16="http://schemas.microsoft.com/office/drawing/2014/main" val="3539153385"/>
                    </a:ext>
                  </a:extLst>
                </a:gridCol>
              </a:tblGrid>
              <a:tr h="0">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中华人民共和国成立以来</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我国经济社会持续发展</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医疗技术取得革命性创新</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党和政府不断完善人民健康促进政策</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在面对重大突发事件时</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全国一盘棋</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始终坚持生命至上、人民至上。</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稳步上扬的生命曲线、行之有效的国家举措</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从中我们感受到</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u="sng">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9932049"/>
                  </a:ext>
                </a:extLst>
              </a:tr>
            </a:tbl>
          </a:graphicData>
        </a:graphic>
      </p:graphicFrame>
    </p:spTree>
    <p:extLst>
      <p:ext uri="{BB962C8B-B14F-4D97-AF65-F5344CB8AC3E}">
        <p14:creationId xmlns:p14="http://schemas.microsoft.com/office/powerpoint/2010/main" val="22558960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24744"/>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）结合材料，运用所学知识，完善展板一的内容。</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a:spLocks/>
          </p:cNvSpPr>
          <p:nvPr/>
        </p:nvSpPr>
        <p:spPr bwMode="auto">
          <a:xfrm>
            <a:off x="360854" y="1751377"/>
            <a:ext cx="11485848" cy="2685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2700655" algn="l"/>
                <a:tab pos="5581015" algn="l"/>
                <a:tab pos="8461375" algn="l"/>
              </a:tabLst>
            </a:pPr>
            <a:r>
              <a:rPr lang="zh-CN" altLang="zh-CN" sz="2200"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解析</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本题考查坚持改革开放、实现共同富裕、党和政府的发展思想、创新让生活更美好、发展中国特色社会主义文化。第（</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党和政府不断完善人民健康促进政策，面对突发事件时，始终坚持生命至上、人民至上，可联系党和政府始终坚持人民至上、生命至上的理念，不断完善医疗卫生制度；我国经济社会持续发展，医疗技术创新，可联系我国综合国力和科技水平提升，公共卫生保障能力显著增强；中国人均预期寿命逐年升高，可联系人民健康素养逐步提高，健康中国建设让群众的获得感、幸福感不断增强。</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4468169"/>
            <a:ext cx="11485848" cy="1481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2700655" algn="l"/>
                <a:tab pos="5581015" algn="l"/>
                <a:tab pos="8461375" algn="l"/>
              </a:tabLst>
            </a:pP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参考答案</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党和政府始终坚持人民至上、生命至上的理念，不断完善医疗卫生制度。</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我国综合国力和科技水平提升，公共卫生保障能力显著增强。</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人民健康素养逐步提高，健康中国建设让群众的获得感、幸福感不断增强。</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03433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展板二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稳中求新的健康行动</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中医药健康促进行动被纳入健康中国行动。中医药是中华民族的伟大创造和文化瑰宝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在数千年发展历程中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不断吸收和融合各个时期先进技术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在疾病预防、治疗、康复等方面具有独特优势。青蒿素治疗疟疾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一株小草造福了世界。但是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现阶段中医药在健康服务市场的影响力尚未充分释放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人民群众对中医药健康知识掌握得还较少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中医药产品质量参差不齐、鱼龙混杂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中医药健康促进行动落地任重道远。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）结合材料，从中医药健康促进行动的价值与实施两个角度，为展板二撰写</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讲</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词。</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bwMode="auto">
          <a:xfrm>
            <a:off x="334566" y="1340768"/>
            <a:ext cx="11521280" cy="3312368"/>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26822138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33056"/>
          </a:xfrm>
        </p:spPr>
        <p:txBody>
          <a:bodyPr/>
          <a:lstStyle/>
          <a:p>
            <a:pPr lvl="0" algn="dist" hangingPunct="0">
              <a:lnSpc>
                <a:spcPct val="130000"/>
              </a:lnSpc>
              <a:spcAft>
                <a:spcPts val="0"/>
              </a:spcAft>
              <a:tabLst>
                <a:tab pos="2700655" algn="l"/>
                <a:tab pos="5581015" algn="l"/>
                <a:tab pos="8461375" algn="l"/>
              </a:tabLst>
            </a:pPr>
            <a:r>
              <a:rPr lang="zh-CN" altLang="zh-CN" sz="22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解</a:t>
            </a:r>
            <a:r>
              <a:rPr lang="zh-CN" altLang="zh-CN" sz="22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析</a:t>
            </a:r>
            <a:r>
              <a:rPr lang="en-US" altLang="zh-CN" sz="220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医药在数千年发展历程中，不断吸收和融合各个时期先进技术，在疾病预防、治疗、康复等方面具有独特优势，可联系弘扬优秀传统文化，服务健康中国战略；中医药产品质量参差不齐、鱼龙混杂，中医药健康促进行动落地任重道远，可联系要注重科学研究与监管，提升中医药产品质量和规范化水平；人民群众对中医药健康知识掌握得还较少，可联系要加强健康宣传教育，帮助公众掌握中医药知识，充分发挥中医药在维护和增进人民健康</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30000"/>
              </a:lnSpc>
              <a:spcAft>
                <a:spcPts val="0"/>
              </a:spcAft>
              <a:tabLst>
                <a:tab pos="2700655" algn="l"/>
                <a:tab pos="5581015" algn="l"/>
                <a:tab pos="8461375"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445073"/>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参考答案</a:t>
            </a: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例：展板二讲解词：中医药是中华民族的伟大创造，在疾病预防、治疗、康复等方面具有独特优势，有助于弘扬优秀传统文化，服务健康中国战略。推动中医药健康促进行动，需要注重科学研究与监管，提升中医药产品质量和规范化水平；同时加强健康宣传教育，帮助公众掌握中医药知识，充分发挥中医药在维护和增进人民健康中发挥的重大作用。</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99509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636</TotalTime>
  <Words>4772</Words>
  <Application>Microsoft Office PowerPoint</Application>
  <PresentationFormat>自定义</PresentationFormat>
  <Paragraphs>133</Paragraphs>
  <Slides>27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27</vt:i4>
      </vt:variant>
    </vt:vector>
  </HeadingPairs>
  <TitlesOfParts>
    <vt:vector size="35"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612</cp:revision>
  <dcterms:created xsi:type="dcterms:W3CDTF">2020-11-06T05:24:00Z</dcterms:created>
  <dcterms:modified xsi:type="dcterms:W3CDTF">2025-11-15T14:54:06Z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